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3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A5"/>
    <a:srgbClr val="008FC3"/>
    <a:srgbClr val="FFA62B"/>
    <a:srgbClr val="BBD7FF"/>
    <a:srgbClr val="4769A4"/>
    <a:srgbClr val="0084B4"/>
    <a:srgbClr val="1D487F"/>
    <a:srgbClr val="0F4F98"/>
    <a:srgbClr val="3AB4F2"/>
    <a:srgbClr val="CFF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2"/>
    <p:restoredTop sz="94641"/>
  </p:normalViewPr>
  <p:slideViewPr>
    <p:cSldViewPr snapToGrid="0">
      <p:cViewPr varScale="1">
        <p:scale>
          <a:sx n="126" d="100"/>
          <a:sy n="126" d="100"/>
        </p:scale>
        <p:origin x="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328479-FF37-BCBE-E62D-48E136170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067E0-CEB8-6F52-9B6F-7B490E92AB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676B3-E954-6F4F-A53F-2615E9F1DFFC}" type="datetimeFigureOut">
              <a:rPr lang="en-CN" smtClean="0"/>
              <a:t>4/23/24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A159A-66A2-4EB3-CFA6-D21A5DC4A1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C752E-CEE6-B178-A2EE-A3E91C37F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9209C-FB18-3D4D-8352-9A7FDD9F18D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8250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472D7-114D-1446-91EE-447E8B18E6F0}" type="datetimeFigureOut">
              <a:rPr lang="en-CN" smtClean="0"/>
              <a:t>4/23/24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C124D-6F37-8E47-B98E-9BC0F2C19E2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5558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060607"/>
                </a:solidFill>
                <a:effectLst/>
                <a:latin typeface="-apple-system"/>
              </a:rPr>
              <a:t>Good [morning/afternoon/evening] everyone, today I will be presenting our recent research findings in the field of Knowledge Graph Embedding. This work was conducted by our team at the School of Software, </a:t>
            </a:r>
            <a:r>
              <a:rPr lang="en" altLang="zh-CN" b="0" i="0" dirty="0" err="1">
                <a:solidFill>
                  <a:srgbClr val="060607"/>
                </a:solidFill>
                <a:effectLst/>
                <a:latin typeface="-apple-system"/>
              </a:rPr>
              <a:t>Beihang</a:t>
            </a:r>
            <a:r>
              <a:rPr lang="en" altLang="zh-CN" b="0" i="0" dirty="0">
                <a:solidFill>
                  <a:srgbClr val="060607"/>
                </a:solidFill>
                <a:effectLst/>
                <a:latin typeface="-apple-system"/>
              </a:rPr>
              <a:t> University.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BF8ECC-4F6E-6BDA-2C07-40DBC89F0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C124D-6F37-8E47-B98E-9BC0F2C19E2E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1789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060607"/>
                </a:solidFill>
                <a:effectLst/>
                <a:latin typeface="-apple-system"/>
              </a:rPr>
              <a:t>Before we dive into our research, let's briefly discuss the fundamental concept of Knowledge Graphs. Knowledge Graphs are structured knowledge bases that are extensively used in semantic search, question-answering systems, and recommendation systems, among other applications. Despite their utility, even large-scale Knowledge Graphs suffer from incompleteness, which restricts their real-world applications. As a result, Knowledge Graph Completion (KGC) has emerged as an active research area.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1080B4-CCC5-14AF-47FE-A88E4A1D4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C124D-6F37-8E47-B98E-9BC0F2C19E2E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998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060607"/>
                </a:solidFill>
                <a:effectLst/>
                <a:latin typeface="-apple-system"/>
              </a:rPr>
              <a:t>Our approach begins with a biased random walk algorithm that samples multiple graph paths starting from the central entity.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C124D-6F37-8E47-B98E-9BC0F2C19E2E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13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060607"/>
                </a:solidFill>
                <a:effectLst/>
                <a:latin typeface="-apple-system"/>
              </a:rPr>
              <a:t>"The sampled paths are then encoded into vector representations by our Path-Transformer module. Utilizing the self-attention mechanism, it captures the nuanced interplay between entities and relations along each path."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C124D-6F37-8E47-B98E-9BC0F2C19E2E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152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060607"/>
                </a:solidFill>
                <a:effectLst/>
                <a:latin typeface="-apple-system"/>
              </a:rPr>
              <a:t>"The sampled paths are then encoded into vector representations by our Path-Transformer module. Utilizing the self-attention mechanism, it captures the nuanced interplay between entities and relations along each path."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C124D-6F37-8E47-B98E-9BC0F2C19E2E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7954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FB25-B413-40F9-CE06-09571E888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6B42-23E8-0B03-F22F-907F07D7B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5FC8E-4730-5691-06E6-23395D6F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E40B-96B0-154B-A17A-0615EF191E60}" type="datetime1">
              <a:rPr lang="en-US" smtClean="0"/>
              <a:t>4/23/24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04A-96D4-1E4C-0139-92C387FF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2AF0E-EB43-4B50-CDF9-7D9CB9A4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657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D830-16CE-0C0F-FE86-AADEBA0F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C9305-5A56-7B82-6821-B2BB8EBC9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BE24E-47B7-BD8E-A6A3-15386B9C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1B649-3DF0-604A-BD43-EB068BDBF063}" type="datetime1">
              <a:rPr lang="en-US" smtClean="0"/>
              <a:t>4/23/24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51942-C75C-A37C-D79D-50CF6D34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D7679-D69A-FE24-5F98-533FF716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705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129770-C080-038C-1057-31FFAC005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FE353-0F73-084F-2999-E4BB12556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1DFB3-211C-FDDD-E131-0B5218C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57BC-28B0-BD4B-9158-C70BD63FBB87}" type="datetime1">
              <a:rPr lang="en-US" smtClean="0"/>
              <a:t>4/23/24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4D286-DD8A-B4C9-BF38-93E0B649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28ED0-A3C3-C634-B3BB-5416CF91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790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B546-0FE6-085B-92B9-A92BA8A3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392" y="136525"/>
            <a:ext cx="7375216" cy="767760"/>
          </a:xfrm>
        </p:spPr>
        <p:txBody>
          <a:bodyPr/>
          <a:lstStyle>
            <a:lvl1pPr algn="ctr">
              <a:defRPr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5B55-2F64-734F-0A36-E0D17926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6"/>
            <a:ext cx="10515600" cy="4351338"/>
          </a:xfrm>
        </p:spPr>
        <p:txBody>
          <a:bodyPr/>
          <a:lstStyle>
            <a:lvl1pPr marL="317500" indent="-317500">
              <a:buClr>
                <a:srgbClr val="0F4F98"/>
              </a:buClr>
              <a:buSzPct val="140000"/>
              <a:buFont typeface="Wingdings" pitchFamily="2" charset="2"/>
              <a:buChar char="§"/>
              <a:tabLst/>
              <a:defRPr>
                <a:latin typeface="Helvetica" pitchFamily="2" charset="0"/>
                <a:cs typeface="Arial" panose="020B0604020202020204" pitchFamily="34" charset="0"/>
              </a:defRPr>
            </a:lvl1pPr>
            <a:lvl2pPr marL="714375" indent="-257175">
              <a:buClr>
                <a:srgbClr val="C00000"/>
              </a:buClr>
              <a:buSzPct val="140000"/>
              <a:tabLst/>
              <a:defRPr>
                <a:latin typeface="Helvetica" pitchFamily="2" charset="0"/>
                <a:cs typeface="Arial" panose="020B0604020202020204" pitchFamily="34" charset="0"/>
              </a:defRPr>
            </a:lvl2pPr>
            <a:lvl3pPr>
              <a:buSzPct val="140000"/>
              <a:defRPr>
                <a:latin typeface="Helvetica" pitchFamily="2" charset="0"/>
                <a:cs typeface="Arial" panose="020B0604020202020204" pitchFamily="34" charset="0"/>
              </a:defRPr>
            </a:lvl3pPr>
            <a:lvl4pPr>
              <a:buSzPct val="140000"/>
              <a:defRPr>
                <a:latin typeface="Helvetica" pitchFamily="2" charset="0"/>
                <a:cs typeface="Arial" panose="020B0604020202020204" pitchFamily="34" charset="0"/>
              </a:defRPr>
            </a:lvl4pPr>
            <a:lvl5pPr>
              <a:buSzPct val="140000"/>
              <a:defRPr>
                <a:latin typeface="Helvetica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2C538-5244-7824-6AEC-B97182AC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C7A9-8E6E-224F-BA5C-C4DE8685BD96}" type="datetime1">
              <a:rPr lang="en-US" smtClean="0"/>
              <a:t>4/23/24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B79D7-9EFE-26D6-87BC-17EB54F5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5317B-BC26-8D98-70D3-916A5FC1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Helvetica" pitchFamily="2" charset="0"/>
              </a:defRPr>
            </a:lvl1pPr>
          </a:lstStyle>
          <a:p>
            <a:fld id="{BD27C9A7-3197-3643-9634-DE32A04B23B5}" type="slidenum">
              <a:rPr lang="en-CN" smtClean="0"/>
              <a:pPr/>
              <a:t>‹#›</a:t>
            </a:fld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F521C-24A3-78E8-5506-6FD809540999}"/>
              </a:ext>
            </a:extLst>
          </p:cNvPr>
          <p:cNvSpPr txBox="1"/>
          <p:nvPr userDrawn="1"/>
        </p:nvSpPr>
        <p:spPr>
          <a:xfrm>
            <a:off x="118084" y="6499404"/>
            <a:ext cx="94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Helvetica" pitchFamily="2" charset="0"/>
              </a:rPr>
              <a:t>Tong</a:t>
            </a:r>
            <a:r>
              <a:rPr lang="zh-CN" altLang="en-US" sz="1200" dirty="0">
                <a:latin typeface="Helvetica" pitchFamily="2" charset="0"/>
              </a:rPr>
              <a:t> </a:t>
            </a:r>
            <a:r>
              <a:rPr lang="en-US" altLang="zh-CN" sz="1200" dirty="0">
                <a:latin typeface="Helvetica" pitchFamily="2" charset="0"/>
              </a:rPr>
              <a:t>Zhu</a:t>
            </a:r>
            <a:endParaRPr lang="en-CN" sz="1200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E72B7-B5B7-2474-8674-54627023AEE2}"/>
              </a:ext>
            </a:extLst>
          </p:cNvPr>
          <p:cNvSpPr txBox="1"/>
          <p:nvPr userDrawn="1"/>
        </p:nvSpPr>
        <p:spPr>
          <a:xfrm>
            <a:off x="956297" y="6499404"/>
            <a:ext cx="7882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>
                <a:latin typeface="Helvetica" pitchFamily="2" charset="0"/>
              </a:rPr>
              <a:t>A Transformer-based Knowledge Graph Embedding Model Combining Graph Paths and Local Neighborhood</a:t>
            </a:r>
            <a:endParaRPr lang="en-CN" sz="1200" dirty="0">
              <a:latin typeface="Helvetica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1BC3BF-996D-44E9-15FB-2434CEF05957}"/>
              </a:ext>
            </a:extLst>
          </p:cNvPr>
          <p:cNvCxnSpPr>
            <a:cxnSpLocks/>
          </p:cNvCxnSpPr>
          <p:nvPr userDrawn="1"/>
        </p:nvCxnSpPr>
        <p:spPr>
          <a:xfrm>
            <a:off x="910126" y="6556071"/>
            <a:ext cx="0" cy="14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66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6BF8-2F14-1EFF-4C26-2D075A4C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CA453-0CD3-F8EB-9BC3-6AED57E3F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BFF6C-996C-4E9C-10E7-6C9523A5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E4267-8BFE-8F43-BBFC-4A17AB09B15E}" type="datetime1">
              <a:rPr lang="en-US" smtClean="0"/>
              <a:t>4/23/24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B60DC-9A85-52B8-A6D3-092FBD4A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75776-DE48-5B8A-8BEA-FCA899C3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403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E29-18C7-6D57-786A-A3E69308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84DB-7E63-BA7E-BF1C-A5B2BB36D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67B89-E2ED-F587-3638-26DB310AF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8448F-5714-4E45-0F44-4E6B93E6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ECDA-6616-DD4E-98BC-B53EB4AB8614}" type="datetime1">
              <a:rPr lang="en-US" smtClean="0"/>
              <a:t>4/23/24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A703E-80D3-7F20-52CB-DF2EB04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0CA5B-FFEF-0E59-D753-CFDCFD0E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774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CAC9-5AE2-AE3A-E9BD-F9F905E8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F47E4-2A4E-3A38-8640-F79E0013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9451F-4C1E-E157-B294-5D0FAF903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5C484-D9C3-7CF9-BDF2-971E64660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14494-9AB2-D632-A3EA-766117C22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3CD78-7BAB-5824-27C2-15CAD960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F898-D3C0-DC45-8EC0-40033B814F89}" type="datetime1">
              <a:rPr lang="en-US" smtClean="0"/>
              <a:t>4/23/24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76B95-89EC-2D9E-D138-F82A7268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B140E-FA36-97F3-6484-8A7E8980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176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41A-4759-9ED5-3CC9-F447A406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74869-18CF-69AB-5D81-E57CAF5E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60BB8-74E1-1E48-B1B0-3E51E99DBE60}" type="datetime1">
              <a:rPr lang="en-US" smtClean="0"/>
              <a:t>4/23/24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5D9D1-B1AA-28F2-0C73-FD2DDECF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11C69-DF13-BDFE-3361-7EF45ADC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782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AB915-0FF6-8BF7-9A60-B6929A21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8765-5BB5-854F-B18A-B8BBABB95583}" type="datetime1">
              <a:rPr lang="en-US" smtClean="0"/>
              <a:t>4/23/24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128FB-519A-174D-831E-A1B0D524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49FA5-3E8E-C198-0CCC-2FF08EE4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701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6DF1-3987-8A07-1623-2A3F0954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F3D0B-1D29-24B3-6A12-D1D39E280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5749-85CC-E110-42B1-AAA538B9E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2A233-E289-5184-75AF-65808D35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7835-CA98-5649-9A83-FA7225433C8C}" type="datetime1">
              <a:rPr lang="en-US" smtClean="0"/>
              <a:t>4/23/24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C32E-2A68-9188-C9E5-3D3EE453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40671-9D00-D690-7EBE-9C513BEE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781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3F8B-2851-FB1B-7598-787F7969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10778-EF68-CA9E-083D-049DA5867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78150-C7ED-6286-C55E-7471542C1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474BB-4D7E-55D4-3699-BCF27BD20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D94B-1F0E-AB43-BCE5-A6DE6D4978B1}" type="datetime1">
              <a:rPr lang="en-US" smtClean="0"/>
              <a:t>4/23/24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D0976-A124-B098-E41C-7BAB19A9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3889E-2F59-5D42-E199-BF408AB6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4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AA5C2-A17F-D26F-5DE7-B925EC5B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F33F-2844-EDE8-1CAD-7C0A02DA3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BA365-391E-3B26-BB92-2524C80F3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F0032-45B5-2845-90AD-105B69B02B16}" type="datetime1">
              <a:rPr lang="en-US" smtClean="0"/>
              <a:t>4/23/24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5F586-2634-CF0D-AC1A-42E3C0412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19A8A-8A76-6217-D644-B188F749B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B91C4-5B33-FD4B-9E32-B93557B3A9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12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9E2E-F2C9-8556-9A61-C8D562C5E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823" y="1148001"/>
            <a:ext cx="10145486" cy="238760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Transformer-based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Knowledge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Graph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Embedding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Model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Combining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Graph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Paths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Local</a:t>
            </a:r>
            <a:r>
              <a:rPr lang="zh-CN" altLang="en-US" sz="4400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latin typeface="Helvetica" pitchFamily="2" charset="0"/>
                <a:cs typeface="Arial" panose="020B0604020202020204" pitchFamily="34" charset="0"/>
              </a:rPr>
              <a:t>Neighborhood</a:t>
            </a:r>
            <a:endParaRPr lang="en-CN" sz="44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BA0CF-860F-7926-068F-52C9C1D99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421"/>
            <a:ext cx="9144000" cy="1357697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Tong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Zhu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Helvetica" pitchFamily="2" charset="0"/>
                <a:cs typeface="Arial" panose="020B0604020202020204" pitchFamily="34" charset="0"/>
              </a:rPr>
              <a:t>Huobin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 Tan, </a:t>
            </a:r>
            <a:r>
              <a:rPr lang="en-US" altLang="zh-CN" dirty="0" err="1">
                <a:latin typeface="Helvetica" pitchFamily="2" charset="0"/>
                <a:cs typeface="Arial" panose="020B0604020202020204" pitchFamily="34" charset="0"/>
              </a:rPr>
              <a:t>Xinyu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Chen,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Helvetica" pitchFamily="2" charset="0"/>
                <a:cs typeface="Arial" panose="020B0604020202020204" pitchFamily="34" charset="0"/>
              </a:rPr>
              <a:t>Yating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Ren</a:t>
            </a:r>
            <a:endParaRPr lang="en-US" altLang="zh-CN" baseline="30000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School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Software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Helvetica" pitchFamily="2" charset="0"/>
                <a:cs typeface="Arial" panose="020B0604020202020204" pitchFamily="34" charset="0"/>
              </a:rPr>
              <a:t>Beihang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University,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Beijing,</a:t>
            </a:r>
            <a:r>
              <a:rPr lang="zh-CN" altLang="en-US" dirty="0"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Helvetica" pitchFamily="2" charset="0"/>
                <a:cs typeface="Arial" panose="020B0604020202020204" pitchFamily="34" charset="0"/>
              </a:rPr>
              <a:t>China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8230C2-D5CF-7661-FAB4-E40B8B383CEE}"/>
              </a:ext>
            </a:extLst>
          </p:cNvPr>
          <p:cNvSpPr/>
          <p:nvPr/>
        </p:nvSpPr>
        <p:spPr>
          <a:xfrm>
            <a:off x="-1" y="-18416"/>
            <a:ext cx="12192001" cy="751615"/>
          </a:xfrm>
          <a:prstGeom prst="rect">
            <a:avLst/>
          </a:prstGeom>
          <a:solidFill>
            <a:srgbClr val="1D4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B09A29-F93C-FEB9-A7B2-BA6FBE63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11" y="-18416"/>
            <a:ext cx="753935" cy="7539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5C3DB-E45E-5A94-D840-A0E115298284}"/>
              </a:ext>
            </a:extLst>
          </p:cNvPr>
          <p:cNvSpPr txBox="1"/>
          <p:nvPr/>
        </p:nvSpPr>
        <p:spPr>
          <a:xfrm>
            <a:off x="3233672" y="149455"/>
            <a:ext cx="249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Beihang</a:t>
            </a:r>
            <a:r>
              <a:rPr lang="zh-CN" alt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University</a:t>
            </a:r>
            <a:endParaRPr lang="en-CN" sz="2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FDB6717-DBBD-7F70-6D0D-1310CBCDA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790" y="195606"/>
            <a:ext cx="2197642" cy="29600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DC878C-E2CE-F62B-539E-BF0A43FEA4D4}"/>
              </a:ext>
            </a:extLst>
          </p:cNvPr>
          <p:cNvCxnSpPr>
            <a:cxnSpLocks/>
          </p:cNvCxnSpPr>
          <p:nvPr/>
        </p:nvCxnSpPr>
        <p:spPr>
          <a:xfrm>
            <a:off x="3201751" y="139623"/>
            <a:ext cx="0" cy="4001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08745-7B4E-05BA-35BB-1B88164BBD6A}"/>
              </a:ext>
            </a:extLst>
          </p:cNvPr>
          <p:cNvSpPr/>
          <p:nvPr/>
        </p:nvSpPr>
        <p:spPr>
          <a:xfrm>
            <a:off x="-1" y="6736133"/>
            <a:ext cx="12192001" cy="139623"/>
          </a:xfrm>
          <a:prstGeom prst="rect">
            <a:avLst/>
          </a:prstGeom>
          <a:solidFill>
            <a:srgbClr val="1D4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6" name="Picture 2" descr="ISWC 2022">
            <a:extLst>
              <a:ext uri="{FF2B5EF4-FFF2-40B4-BE49-F238E27FC236}">
                <a16:creationId xmlns:a16="http://schemas.microsoft.com/office/drawing/2014/main" id="{E5EE24A4-CFA5-8D2F-325A-E924CBAA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47" y="-15908"/>
            <a:ext cx="2729623" cy="74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883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8957-8393-475E-9E96-830358D0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blation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B1835-B0E0-4E3C-B820-64CD4681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10</a:t>
            </a:fld>
            <a:endParaRPr lang="en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40557D-54EA-92DE-03A4-059EB3BF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30" y="904285"/>
            <a:ext cx="9522460" cy="303784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D161D3-2DB9-3406-5032-9E99113C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2125"/>
            <a:ext cx="10515600" cy="23061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R</a:t>
            </a:r>
            <a:r>
              <a:rPr lang="en" altLang="zh-CN" sz="2000" dirty="0" err="1"/>
              <a:t>emoval</a:t>
            </a:r>
            <a:r>
              <a:rPr lang="en" altLang="zh-CN" sz="2000" dirty="0"/>
              <a:t> of either </a:t>
            </a:r>
            <a:r>
              <a:rPr lang="en" altLang="zh-CN" sz="2000" dirty="0">
                <a:solidFill>
                  <a:schemeClr val="accent1"/>
                </a:solidFill>
              </a:rPr>
              <a:t>the local neighborhood </a:t>
            </a:r>
            <a:r>
              <a:rPr lang="en" altLang="zh-CN" sz="2000" dirty="0"/>
              <a:t>encoding module or the </a:t>
            </a:r>
            <a:r>
              <a:rPr lang="en" altLang="zh-CN" sz="2000" dirty="0">
                <a:solidFill>
                  <a:schemeClr val="accent1"/>
                </a:solidFill>
              </a:rPr>
              <a:t>graph path </a:t>
            </a:r>
            <a:r>
              <a:rPr lang="en" altLang="zh-CN" sz="2000" dirty="0"/>
              <a:t>encoding module results in a noticeable decrease in the performance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A</a:t>
            </a:r>
            <a:r>
              <a:rPr lang="en" altLang="zh-CN" sz="2000" dirty="0" err="1"/>
              <a:t>ddition</a:t>
            </a:r>
            <a:r>
              <a:rPr lang="en" altLang="zh-CN" sz="2000" dirty="0"/>
              <a:t> of</a:t>
            </a:r>
            <a:r>
              <a:rPr lang="zh-CN" altLang="en-US" sz="2000" dirty="0"/>
              <a:t> </a:t>
            </a:r>
            <a:r>
              <a:rPr lang="en" altLang="zh-CN" sz="2000" dirty="0"/>
              <a:t>graph path information without the </a:t>
            </a:r>
            <a:r>
              <a:rPr lang="en" altLang="zh-CN" sz="2000" dirty="0">
                <a:solidFill>
                  <a:schemeClr val="accent1"/>
                </a:solidFill>
              </a:rPr>
              <a:t>masked entity-relation prediction </a:t>
            </a:r>
            <a:r>
              <a:rPr lang="en" altLang="zh-CN" sz="2000" dirty="0"/>
              <a:t>task does not lead to a significant improvement in performance</a:t>
            </a:r>
            <a:r>
              <a:rPr lang="en-US" altLang="zh-CN" sz="2000" dirty="0"/>
              <a:t>.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381687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0B6F-468E-A739-0844-257134C3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3C83-E6F9-FB5A-BF7C-2E8C15152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985"/>
            <a:ext cx="10515600" cy="28185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C</a:t>
            </a:r>
            <a:r>
              <a:rPr lang="en-US" dirty="0"/>
              <a:t>ontribution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altLang="zh-CN" sz="2600" dirty="0"/>
              <a:t>In this paper, we proposed TKGE-PN</a:t>
            </a:r>
            <a:r>
              <a:rPr lang="en-US" altLang="zh-CN" sz="2600" dirty="0"/>
              <a:t>,which</a:t>
            </a:r>
            <a:r>
              <a:rPr lang="zh-CN" altLang="en-US" sz="2600" dirty="0"/>
              <a:t> </a:t>
            </a:r>
            <a:r>
              <a:rPr lang="en" altLang="zh-CN" sz="2600" dirty="0"/>
              <a:t>achieves a comprehensive learning of both short and long-distance dependencies</a:t>
            </a:r>
            <a:r>
              <a:rPr lang="zh-CN" altLang="en-US" sz="2600" dirty="0"/>
              <a:t> </a:t>
            </a:r>
            <a:r>
              <a:rPr lang="en-US" altLang="zh-CN" sz="2600" dirty="0"/>
              <a:t>b</a:t>
            </a:r>
            <a:r>
              <a:rPr lang="en" altLang="zh-CN" sz="2600" dirty="0"/>
              <a:t>y fusing two types of structural information from knowledge graphs</a:t>
            </a:r>
            <a:r>
              <a:rPr lang="en-US" altLang="zh-CN" sz="2600" dirty="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600" dirty="0"/>
              <a:t>Conduct</a:t>
            </a:r>
            <a:r>
              <a:rPr lang="zh-CN" altLang="en-US" sz="2600" dirty="0"/>
              <a:t> </a:t>
            </a:r>
            <a:r>
              <a:rPr lang="en-US" altLang="zh-CN" sz="2600" dirty="0"/>
              <a:t>experiment</a:t>
            </a:r>
            <a:r>
              <a:rPr lang="zh-CN" altLang="en-US" sz="2600" dirty="0"/>
              <a:t> </a:t>
            </a:r>
            <a:r>
              <a:rPr lang="en-US" altLang="zh-CN" sz="2600" dirty="0"/>
              <a:t>on</a:t>
            </a:r>
            <a:r>
              <a:rPr lang="zh-CN" altLang="en-US" sz="2600" dirty="0"/>
              <a:t> </a:t>
            </a:r>
            <a:r>
              <a:rPr lang="en-US" altLang="zh-CN" sz="2600" dirty="0"/>
              <a:t>two</a:t>
            </a:r>
            <a:r>
              <a:rPr lang="zh-CN" altLang="en-US" sz="2600" dirty="0"/>
              <a:t> </a:t>
            </a:r>
            <a:r>
              <a:rPr lang="en-US" altLang="zh-CN" sz="2600" dirty="0"/>
              <a:t>dataset</a:t>
            </a:r>
            <a:r>
              <a:rPr lang="zh-CN" altLang="en-US" sz="2600" dirty="0"/>
              <a:t> </a:t>
            </a:r>
            <a:r>
              <a:rPr lang="en-US" altLang="zh-CN" sz="2600" dirty="0"/>
              <a:t>and</a:t>
            </a:r>
            <a:r>
              <a:rPr lang="zh-CN" altLang="en-US" sz="2600" dirty="0"/>
              <a:t> </a:t>
            </a:r>
            <a:r>
              <a:rPr lang="en" altLang="zh-CN" sz="2600" dirty="0" err="1"/>
              <a:t>demonstrat</a:t>
            </a:r>
            <a:r>
              <a:rPr lang="en-US" altLang="zh-CN" sz="2600" dirty="0"/>
              <a:t>e</a:t>
            </a:r>
            <a:r>
              <a:rPr lang="en" altLang="zh-CN" sz="2600" dirty="0"/>
              <a:t> the effectiveness of our approach.</a:t>
            </a:r>
            <a:endParaRPr lang="en-CN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C688E-D1E2-BECD-3FEB-DE1DE79A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11</a:t>
            </a:fld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0F536-A395-21BC-A9F2-CE29256E8FA2}"/>
              </a:ext>
            </a:extLst>
          </p:cNvPr>
          <p:cNvSpPr txBox="1"/>
          <p:nvPr/>
        </p:nvSpPr>
        <p:spPr>
          <a:xfrm>
            <a:off x="3660878" y="5536906"/>
            <a:ext cx="487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Thank</a:t>
            </a:r>
            <a:r>
              <a:rPr lang="zh-CN" altLang="en-US" sz="3200" b="1" i="1" dirty="0">
                <a:solidFill>
                  <a:srgbClr val="008FC3"/>
                </a:solidFill>
                <a:latin typeface="Helvetica" pitchFamily="2" charset="0"/>
              </a:rPr>
              <a:t> </a:t>
            </a:r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you</a:t>
            </a:r>
            <a:r>
              <a:rPr lang="zh-CN" altLang="en-US" sz="3200" b="1" i="1" dirty="0">
                <a:solidFill>
                  <a:srgbClr val="008FC3"/>
                </a:solidFill>
                <a:latin typeface="Helvetica" pitchFamily="2" charset="0"/>
              </a:rPr>
              <a:t> </a:t>
            </a:r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for</a:t>
            </a:r>
            <a:r>
              <a:rPr lang="zh-CN" altLang="en-US" sz="3200" b="1" i="1" dirty="0">
                <a:solidFill>
                  <a:srgbClr val="008FC3"/>
                </a:solidFill>
                <a:latin typeface="Helvetica" pitchFamily="2" charset="0"/>
              </a:rPr>
              <a:t> </a:t>
            </a:r>
            <a:r>
              <a:rPr lang="en-US" altLang="zh-CN" sz="3200" b="1" i="1" dirty="0">
                <a:solidFill>
                  <a:srgbClr val="008FC3"/>
                </a:solidFill>
                <a:latin typeface="Helvetica" pitchFamily="2" charset="0"/>
              </a:rPr>
              <a:t>attention!</a:t>
            </a:r>
            <a:endParaRPr lang="en-CN" sz="3200" b="1" i="1" dirty="0">
              <a:solidFill>
                <a:srgbClr val="008FC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2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5FF4-FF25-C2B4-448C-36EC2C48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Introduction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CCDC99D4-1549-1211-2247-B6855A7C1F38}"/>
              </a:ext>
            </a:extLst>
          </p:cNvPr>
          <p:cNvSpPr/>
          <p:nvPr/>
        </p:nvSpPr>
        <p:spPr>
          <a:xfrm>
            <a:off x="6108700" y="3302702"/>
            <a:ext cx="1083020" cy="580766"/>
          </a:xfrm>
          <a:prstGeom prst="rightArrow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 dirty="0">
              <a:latin typeface="Helvetica" pitchFamily="2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4A1A7F-4638-FD02-86C2-499A6DE86E36}"/>
              </a:ext>
            </a:extLst>
          </p:cNvPr>
          <p:cNvCxnSpPr>
            <a:cxnSpLocks/>
          </p:cNvCxnSpPr>
          <p:nvPr/>
        </p:nvCxnSpPr>
        <p:spPr>
          <a:xfrm flipV="1">
            <a:off x="8368716" y="2917348"/>
            <a:ext cx="0" cy="175290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FA72BD-8892-48C2-039A-84B465AA321E}"/>
              </a:ext>
            </a:extLst>
          </p:cNvPr>
          <p:cNvCxnSpPr>
            <a:cxnSpLocks/>
          </p:cNvCxnSpPr>
          <p:nvPr/>
        </p:nvCxnSpPr>
        <p:spPr>
          <a:xfrm>
            <a:off x="8350056" y="4665240"/>
            <a:ext cx="21423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0869BD-B41D-93D1-F964-51A696F31D5F}"/>
              </a:ext>
            </a:extLst>
          </p:cNvPr>
          <p:cNvSpPr/>
          <p:nvPr/>
        </p:nvSpPr>
        <p:spPr>
          <a:xfrm>
            <a:off x="9203507" y="3351865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BDF823-4DD6-6BD7-21A0-1344BECEA93F}"/>
              </a:ext>
            </a:extLst>
          </p:cNvPr>
          <p:cNvSpPr/>
          <p:nvPr/>
        </p:nvSpPr>
        <p:spPr>
          <a:xfrm>
            <a:off x="9199011" y="4173676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A96CC7-6A4D-43F4-9A4F-26DCBCA5AE93}"/>
              </a:ext>
            </a:extLst>
          </p:cNvPr>
          <p:cNvSpPr/>
          <p:nvPr/>
        </p:nvSpPr>
        <p:spPr>
          <a:xfrm>
            <a:off x="9833031" y="3801827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FBDA9F-4BCF-AF81-1536-FEA74AD7FF74}"/>
              </a:ext>
            </a:extLst>
          </p:cNvPr>
          <p:cNvSpPr/>
          <p:nvPr/>
        </p:nvSpPr>
        <p:spPr>
          <a:xfrm>
            <a:off x="8636656" y="3777845"/>
            <a:ext cx="315686" cy="121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5B98EF-A5D0-5B3D-50D0-CF4F86179080}"/>
              </a:ext>
            </a:extLst>
          </p:cNvPr>
          <p:cNvCxnSpPr>
            <a:cxnSpLocks/>
            <a:stCxn id="61" idx="0"/>
            <a:endCxn id="58" idx="1"/>
          </p:cNvCxnSpPr>
          <p:nvPr/>
        </p:nvCxnSpPr>
        <p:spPr>
          <a:xfrm flipV="1">
            <a:off x="8794499" y="3412429"/>
            <a:ext cx="409008" cy="365416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E9C830B-8662-E4FD-E373-155F5C819A19}"/>
              </a:ext>
            </a:extLst>
          </p:cNvPr>
          <p:cNvCxnSpPr>
            <a:cxnSpLocks/>
            <a:stCxn id="61" idx="2"/>
            <a:endCxn id="59" idx="1"/>
          </p:cNvCxnSpPr>
          <p:nvPr/>
        </p:nvCxnSpPr>
        <p:spPr>
          <a:xfrm>
            <a:off x="8794499" y="3898972"/>
            <a:ext cx="404512" cy="335268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FF8E944-6AB0-6250-43D5-0B245E670AC8}"/>
              </a:ext>
            </a:extLst>
          </p:cNvPr>
          <p:cNvCxnSpPr>
            <a:cxnSpLocks/>
          </p:cNvCxnSpPr>
          <p:nvPr/>
        </p:nvCxnSpPr>
        <p:spPr>
          <a:xfrm flipH="1" flipV="1">
            <a:off x="9284841" y="3480833"/>
            <a:ext cx="3370" cy="688684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ADCEDDC-6091-DEA8-39DE-C933ACEFD48A}"/>
              </a:ext>
            </a:extLst>
          </p:cNvPr>
          <p:cNvCxnSpPr>
            <a:cxnSpLocks/>
          </p:cNvCxnSpPr>
          <p:nvPr/>
        </p:nvCxnSpPr>
        <p:spPr>
          <a:xfrm flipH="1" flipV="1">
            <a:off x="9438095" y="3472992"/>
            <a:ext cx="3370" cy="688684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600382-E2FF-BE8C-3EFE-05BEC307F0DF}"/>
              </a:ext>
            </a:extLst>
          </p:cNvPr>
          <p:cNvCxnSpPr>
            <a:cxnSpLocks/>
            <a:stCxn id="60" idx="0"/>
            <a:endCxn id="58" idx="3"/>
          </p:cNvCxnSpPr>
          <p:nvPr/>
        </p:nvCxnSpPr>
        <p:spPr>
          <a:xfrm flipH="1" flipV="1">
            <a:off x="9519193" y="3412429"/>
            <a:ext cx="471681" cy="389398"/>
          </a:xfrm>
          <a:prstGeom prst="straightConnector1">
            <a:avLst/>
          </a:prstGeom>
          <a:ln w="15240">
            <a:solidFill>
              <a:schemeClr val="accent3">
                <a:lumMod val="75000"/>
              </a:schemeClr>
            </a:solidFill>
            <a:prstDash val="solid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3FEDEC9-930E-B2EA-AD5D-8472764053AC}"/>
              </a:ext>
            </a:extLst>
          </p:cNvPr>
          <p:cNvSpPr txBox="1"/>
          <p:nvPr/>
        </p:nvSpPr>
        <p:spPr>
          <a:xfrm>
            <a:off x="7179020" y="2180108"/>
            <a:ext cx="438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" pitchFamily="2" charset="0"/>
              </a:rPr>
              <a:t>Knowledge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Graph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Embedding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(KGE)</a:t>
            </a:r>
            <a:endParaRPr lang="en-CN" sz="2000" dirty="0">
              <a:latin typeface="Helvetica" pitchFamily="2" charset="0"/>
            </a:endParaRP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A981258A-CB9D-7F39-C018-804B8E1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5350A9-AF4C-87DF-6F47-430D9F46601A}"/>
              </a:ext>
            </a:extLst>
          </p:cNvPr>
          <p:cNvSpPr/>
          <p:nvPr/>
        </p:nvSpPr>
        <p:spPr>
          <a:xfrm>
            <a:off x="127449" y="6508955"/>
            <a:ext cx="5181969" cy="340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643E39-3098-2D9D-4A99-0CFEBD506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" y="1348761"/>
            <a:ext cx="2779744" cy="2101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DA89C5-0153-0B4F-FE0A-D1B42DBDD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18" y="4067233"/>
            <a:ext cx="1447975" cy="1447975"/>
          </a:xfrm>
          <a:prstGeom prst="rect">
            <a:avLst/>
          </a:prstGeom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2C2A96E3-00FA-5587-DECF-F2506524EB82}"/>
              </a:ext>
            </a:extLst>
          </p:cNvPr>
          <p:cNvCxnSpPr>
            <a:stCxn id="5" idx="2"/>
            <a:endCxn id="5" idx="0"/>
          </p:cNvCxnSpPr>
          <p:nvPr/>
        </p:nvCxnSpPr>
        <p:spPr>
          <a:xfrm rot="5400000" flipH="1">
            <a:off x="1233642" y="2399399"/>
            <a:ext cx="2101276" cy="12700"/>
          </a:xfrm>
          <a:prstGeom prst="bentConnector5">
            <a:avLst>
              <a:gd name="adj1" fmla="val -10879"/>
              <a:gd name="adj2" fmla="val -23944362"/>
              <a:gd name="adj3" fmla="val 11087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B2D6931-DA41-0CB5-B40D-AF9E9100B145}"/>
              </a:ext>
            </a:extLst>
          </p:cNvPr>
          <p:cNvSpPr txBox="1"/>
          <p:nvPr/>
        </p:nvSpPr>
        <p:spPr>
          <a:xfrm>
            <a:off x="3894982" y="2039751"/>
            <a:ext cx="2580797" cy="8240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2000" dirty="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Knowledge Graph </a:t>
            </a:r>
          </a:p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2000" dirty="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Completion</a:t>
            </a:r>
            <a:endParaRPr lang="zh-CN" altLang="en-US" sz="2000" dirty="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64F29E-A400-A748-B9AE-9005D7FC7917}"/>
              </a:ext>
            </a:extLst>
          </p:cNvPr>
          <p:cNvSpPr txBox="1"/>
          <p:nvPr/>
        </p:nvSpPr>
        <p:spPr>
          <a:xfrm>
            <a:off x="455831" y="5600663"/>
            <a:ext cx="1524948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1600" dirty="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Question Answering</a:t>
            </a:r>
            <a:endParaRPr lang="zh-CN" altLang="en-US" sz="1600" dirty="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F1A742D-59D6-45B2-278F-75A6198778C7}"/>
              </a:ext>
            </a:extLst>
          </p:cNvPr>
          <p:cNvSpPr/>
          <p:nvPr/>
        </p:nvSpPr>
        <p:spPr>
          <a:xfrm rot="5400000">
            <a:off x="3085343" y="3743576"/>
            <a:ext cx="196850" cy="146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936C91-F3AD-B43B-8C94-C6B1BE1F15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05" r="9865"/>
          <a:stretch/>
        </p:blipFill>
        <p:spPr>
          <a:xfrm>
            <a:off x="2359561" y="4131551"/>
            <a:ext cx="1659836" cy="13193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693126-BCB1-6583-FD42-A0344C61A9CD}"/>
              </a:ext>
            </a:extLst>
          </p:cNvPr>
          <p:cNvSpPr txBox="1"/>
          <p:nvPr/>
        </p:nvSpPr>
        <p:spPr>
          <a:xfrm>
            <a:off x="2211074" y="5600663"/>
            <a:ext cx="1966589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Recommendation System</a:t>
            </a:r>
            <a:endParaRPr lang="zh-CN" altLang="en-US" sz="1600" dirty="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2017758-F287-D97B-FF09-D5917925A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467" y="4041717"/>
            <a:ext cx="1533879" cy="15338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8EF26AA-C5B1-6D3E-C2B6-BB4C77B1F55C}"/>
              </a:ext>
            </a:extLst>
          </p:cNvPr>
          <p:cNvSpPr txBox="1"/>
          <p:nvPr/>
        </p:nvSpPr>
        <p:spPr>
          <a:xfrm>
            <a:off x="4585467" y="5754550"/>
            <a:ext cx="1862956" cy="37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25000"/>
              </a:lnSpc>
              <a:buClr>
                <a:srgbClr val="183884"/>
              </a:buClr>
              <a:buSzPct val="100000"/>
            </a:pPr>
            <a:r>
              <a:rPr lang="en-US" altLang="zh-CN" sz="1600" dirty="0">
                <a:latin typeface="Helvetica" panose="020B0604020202020204" pitchFamily="34" charset="0"/>
                <a:ea typeface="微软雅黑" panose="020B0503020204020204" pitchFamily="34" charset="-122"/>
                <a:cs typeface="Helvetica" panose="020B0604020202020204" pitchFamily="34" charset="0"/>
              </a:rPr>
              <a:t>Sematic Search</a:t>
            </a:r>
            <a:endParaRPr lang="zh-CN" altLang="en-US" sz="1600" dirty="0">
              <a:latin typeface="Helvetica" panose="020B0604020202020204" pitchFamily="34" charset="0"/>
              <a:ea typeface="微软雅黑" panose="020B0503020204020204" pitchFamily="34" charset="-122"/>
              <a:cs typeface="Helvetica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E80CF7-B06D-7907-5920-4A0E0BBDF663}"/>
              </a:ext>
            </a:extLst>
          </p:cNvPr>
          <p:cNvSpPr txBox="1"/>
          <p:nvPr/>
        </p:nvSpPr>
        <p:spPr>
          <a:xfrm>
            <a:off x="6586228" y="4990613"/>
            <a:ext cx="5856938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0" i="0" dirty="0"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Projects entities and relations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0" i="0" dirty="0"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into a low-dimensional vector space </a:t>
            </a:r>
          </a:p>
        </p:txBody>
      </p:sp>
    </p:spTree>
    <p:extLst>
      <p:ext uri="{BB962C8B-B14F-4D97-AF65-F5344CB8AC3E}">
        <p14:creationId xmlns:p14="http://schemas.microsoft.com/office/powerpoint/2010/main" val="27493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539E-69C8-3516-D833-D9CB9AC5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CN" altLang="zh-CN" dirty="0"/>
              <a:t>xisting</a:t>
            </a:r>
            <a:r>
              <a:rPr lang="zh-CN" altLang="en-US" dirty="0"/>
              <a:t> </a:t>
            </a:r>
            <a:r>
              <a:rPr lang="en-US" altLang="zh-CN" dirty="0"/>
              <a:t>KGE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C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4D6B2C-985F-684E-1EF6-CD8C7996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3</a:t>
            </a:fld>
            <a:endParaRPr lang="en-C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CB6E8A-E680-75FD-133E-BDE377DA5C4E}"/>
              </a:ext>
            </a:extLst>
          </p:cNvPr>
          <p:cNvGrpSpPr/>
          <p:nvPr/>
        </p:nvGrpSpPr>
        <p:grpSpPr>
          <a:xfrm>
            <a:off x="451946" y="1177660"/>
            <a:ext cx="11239312" cy="2350157"/>
            <a:chOff x="1669001" y="1222049"/>
            <a:chExt cx="9179512" cy="235015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522C73-D909-C666-CD06-628BAC4E3503}"/>
                </a:ext>
              </a:extLst>
            </p:cNvPr>
            <p:cNvSpPr/>
            <p:nvPr/>
          </p:nvSpPr>
          <p:spPr>
            <a:xfrm>
              <a:off x="1669001" y="1439551"/>
              <a:ext cx="9179512" cy="2132655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rgbClr val="0F4F98"/>
              </a:solidFill>
            </a:ln>
            <a:effectLst>
              <a:outerShdw blurRad="50800" dist="63500" dir="4800000" sx="101000" sy="101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1C88B230-886A-00F7-4AD0-4E19953BCB7F}"/>
                </a:ext>
              </a:extLst>
            </p:cNvPr>
            <p:cNvSpPr/>
            <p:nvPr/>
          </p:nvSpPr>
          <p:spPr>
            <a:xfrm>
              <a:off x="1669001" y="1222049"/>
              <a:ext cx="9179512" cy="435006"/>
            </a:xfrm>
            <a:prstGeom prst="round2SameRect">
              <a:avLst/>
            </a:prstGeom>
            <a:solidFill>
              <a:srgbClr val="4769A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2E02D-48D3-5B61-397F-85E86F1BB81E}"/>
                </a:ext>
              </a:extLst>
            </p:cNvPr>
            <p:cNvSpPr txBox="1"/>
            <p:nvPr/>
          </p:nvSpPr>
          <p:spPr>
            <a:xfrm>
              <a:off x="1766656" y="1251429"/>
              <a:ext cx="14314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Early</a:t>
              </a:r>
              <a:r>
                <a:rPr lang="zh-CN" altLang="en-US" sz="2000" dirty="0">
                  <a:solidFill>
                    <a:schemeClr val="bg1"/>
                  </a:solidFill>
                  <a:latin typeface="Helvetica" pitchFamily="2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Models</a:t>
              </a:r>
              <a:endParaRPr lang="en-CN" sz="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CC4D7C-F76B-0259-4EE2-6CAF9B478B05}"/>
                </a:ext>
              </a:extLst>
            </p:cNvPr>
            <p:cNvSpPr txBox="1"/>
            <p:nvPr/>
          </p:nvSpPr>
          <p:spPr>
            <a:xfrm>
              <a:off x="1837679" y="1680919"/>
              <a:ext cx="8904302" cy="189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/>
                <a:t>Translation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based,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such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as</a:t>
              </a:r>
              <a:r>
                <a:rPr lang="zh-CN" altLang="en-US" sz="2000" dirty="0"/>
                <a:t> </a:t>
              </a:r>
              <a:r>
                <a:rPr lang="en-US" altLang="zh-CN" sz="2000" dirty="0" err="1"/>
                <a:t>TransE</a:t>
              </a:r>
              <a:r>
                <a:rPr lang="en-US" altLang="zh-CN" sz="2000" dirty="0"/>
                <a:t>,</a:t>
              </a:r>
              <a:r>
                <a:rPr lang="zh-CN" altLang="en-US" sz="2000" dirty="0"/>
                <a:t> </a:t>
              </a:r>
              <a:r>
                <a:rPr lang="en-US" altLang="zh-CN" sz="2000" dirty="0" err="1"/>
                <a:t>TransR</a:t>
              </a:r>
              <a:r>
                <a:rPr lang="en-US" altLang="zh-CN" sz="2000" dirty="0"/>
                <a:t>,</a:t>
              </a:r>
              <a:r>
                <a:rPr lang="zh-CN" altLang="en-US" sz="2000" dirty="0"/>
                <a:t> </a:t>
              </a:r>
              <a:r>
                <a:rPr lang="en-US" altLang="zh-CN" sz="2000" dirty="0" err="1"/>
                <a:t>TransH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/>
                <a:t>Tensor factorization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based,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such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as</a:t>
              </a:r>
              <a:r>
                <a:rPr lang="zh-CN" altLang="en-US" sz="2000" dirty="0"/>
                <a:t> </a:t>
              </a:r>
              <a:r>
                <a:rPr lang="en-US" altLang="zh-CN" sz="2000" dirty="0" err="1"/>
                <a:t>DistMult</a:t>
              </a:r>
              <a:r>
                <a:rPr lang="en-US" altLang="zh-CN" sz="2000" dirty="0"/>
                <a:t>,</a:t>
              </a:r>
              <a:r>
                <a:rPr lang="zh-CN" altLang="en-US" sz="2000" dirty="0"/>
                <a:t> </a:t>
              </a:r>
              <a:r>
                <a:rPr lang="en-US" altLang="zh-CN" sz="2000" dirty="0" err="1"/>
                <a:t>ComplEx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/>
                <a:t>Convolutional neural networks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(CNN)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based,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such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as</a:t>
              </a:r>
              <a:r>
                <a:rPr lang="zh-CN" altLang="en-US" sz="2000" dirty="0"/>
                <a:t> </a:t>
              </a:r>
              <a:r>
                <a:rPr lang="en-US" altLang="zh-CN" sz="2000" dirty="0" err="1"/>
                <a:t>ConvE</a:t>
              </a:r>
              <a:endParaRPr lang="en-US" altLang="zh-CN" sz="2000" dirty="0"/>
            </a:p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130000"/>
                <a:buFont typeface="Courier New" panose="02070309020205020404" pitchFamily="49" charset="0"/>
                <a:buChar char="o"/>
              </a:pPr>
              <a:r>
                <a:rPr lang="en-US" altLang="zh-CN" sz="2000" dirty="0"/>
                <a:t>Unable to utilize the graph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structural information</a:t>
              </a:r>
              <a:endParaRPr lang="en-CN" altLang="zh-CN" sz="20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BFD61B-4C56-DF41-DF94-D4F7657E52B3}"/>
              </a:ext>
            </a:extLst>
          </p:cNvPr>
          <p:cNvGrpSpPr/>
          <p:nvPr/>
        </p:nvGrpSpPr>
        <p:grpSpPr>
          <a:xfrm>
            <a:off x="451946" y="3931444"/>
            <a:ext cx="11239312" cy="2055726"/>
            <a:chOff x="1669001" y="1222049"/>
            <a:chExt cx="9179513" cy="205572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FDCCA6B-E36C-9654-831E-876D61182AEC}"/>
                </a:ext>
              </a:extLst>
            </p:cNvPr>
            <p:cNvSpPr/>
            <p:nvPr/>
          </p:nvSpPr>
          <p:spPr>
            <a:xfrm>
              <a:off x="1669001" y="1439551"/>
              <a:ext cx="9179512" cy="18382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rgbClr val="0F4F98"/>
              </a:solidFill>
            </a:ln>
            <a:effectLst>
              <a:outerShdw blurRad="50800" dist="63500" dir="4800000" sx="101000" sy="101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Round Same Side Corner Rectangle 17">
              <a:extLst>
                <a:ext uri="{FF2B5EF4-FFF2-40B4-BE49-F238E27FC236}">
                  <a16:creationId xmlns:a16="http://schemas.microsoft.com/office/drawing/2014/main" id="{30C6FE36-14C8-6786-C663-AE0A9094D3BA}"/>
                </a:ext>
              </a:extLst>
            </p:cNvPr>
            <p:cNvSpPr/>
            <p:nvPr/>
          </p:nvSpPr>
          <p:spPr>
            <a:xfrm>
              <a:off x="1669001" y="1222049"/>
              <a:ext cx="9179512" cy="435006"/>
            </a:xfrm>
            <a:prstGeom prst="round2SameRect">
              <a:avLst/>
            </a:prstGeom>
            <a:solidFill>
              <a:srgbClr val="4769A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6ACE9A-A785-20B8-91B3-3F300ED1AF84}"/>
                </a:ext>
              </a:extLst>
            </p:cNvPr>
            <p:cNvSpPr txBox="1"/>
            <p:nvPr/>
          </p:nvSpPr>
          <p:spPr>
            <a:xfrm>
              <a:off x="1766656" y="1251429"/>
              <a:ext cx="1527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Deep</a:t>
              </a:r>
              <a:r>
                <a:rPr lang="zh-CN" altLang="en-US" sz="2000" dirty="0">
                  <a:solidFill>
                    <a:schemeClr val="bg1"/>
                  </a:solidFill>
                  <a:latin typeface="Helvetica" pitchFamily="2" charset="0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Helvetica" pitchFamily="2" charset="0"/>
                </a:rPr>
                <a:t>Models</a:t>
              </a:r>
              <a:endParaRPr lang="en-CN" sz="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A12641-47A2-4CF4-D059-933DA6B968FB}"/>
                </a:ext>
              </a:extLst>
            </p:cNvPr>
            <p:cNvSpPr txBox="1"/>
            <p:nvPr/>
          </p:nvSpPr>
          <p:spPr>
            <a:xfrm>
              <a:off x="1837679" y="1680919"/>
              <a:ext cx="9010835" cy="142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F4F98"/>
                </a:buClr>
                <a:buSzPct val="130000"/>
                <a:buFont typeface="Wingdings" pitchFamily="2" charset="2"/>
                <a:buChar char="Ø"/>
              </a:pPr>
              <a:r>
                <a:rPr lang="en-US" altLang="zh-CN" sz="2000" dirty="0"/>
                <a:t>E</a:t>
              </a:r>
              <a:r>
                <a:rPr lang="en" altLang="zh-CN" sz="2000" dirty="0" err="1"/>
                <a:t>mploy</a:t>
              </a:r>
              <a:r>
                <a:rPr lang="en" altLang="zh-CN" sz="2000" dirty="0"/>
                <a:t> graph convolutional neural networks to leverage the local neighborhood structures of entity. </a:t>
              </a:r>
              <a:endParaRPr lang="en-US" altLang="zh-CN" sz="2000" dirty="0"/>
            </a:p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130000"/>
                <a:buFont typeface="Courier New" panose="02070309020205020404" pitchFamily="49" charset="0"/>
                <a:buChar char="o"/>
              </a:pPr>
              <a:r>
                <a:rPr lang="en-US" altLang="zh-CN" sz="2000" dirty="0"/>
                <a:t>R</a:t>
              </a:r>
              <a:r>
                <a:rPr lang="en" altLang="zh-CN" sz="2000" dirty="0" err="1"/>
                <a:t>estricted</a:t>
              </a:r>
              <a:r>
                <a:rPr lang="en" altLang="zh-CN" sz="2000" dirty="0"/>
                <a:t> in expressiveness because of the shallow network architecture</a:t>
              </a:r>
            </a:p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130000"/>
                <a:buFont typeface="Courier New" panose="02070309020205020404" pitchFamily="49" charset="0"/>
                <a:buChar char="o"/>
              </a:pPr>
              <a:r>
                <a:rPr lang="en" altLang="zh-CN" sz="2000" b="0" i="0" dirty="0">
                  <a:solidFill>
                    <a:srgbClr val="060607"/>
                  </a:solidFill>
                  <a:effectLst/>
                  <a:latin typeface="-apple-system"/>
                </a:rPr>
                <a:t>The issue of over-smoothing further limits the model‘s ability</a:t>
              </a:r>
              <a:r>
                <a:rPr lang="zh-CN" altLang="en-US" sz="2000" b="0" i="0" dirty="0">
                  <a:solidFill>
                    <a:srgbClr val="060607"/>
                  </a:solidFill>
                  <a:effectLst/>
                  <a:latin typeface="-apple-system"/>
                </a:rPr>
                <a:t> </a:t>
              </a:r>
              <a:r>
                <a:rPr lang="en" altLang="zh-CN" sz="2000" b="0" i="0" dirty="0">
                  <a:solidFill>
                    <a:srgbClr val="060607"/>
                  </a:solidFill>
                  <a:effectLst/>
                  <a:latin typeface="-apple-system"/>
                </a:rPr>
                <a:t>in capturing long-distance information.</a:t>
              </a:r>
              <a:endParaRPr lang="en" altLang="zh-C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685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DCF-FFAC-7164-893F-2D6774C9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TKGE-PN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6BF1-E2B9-E41A-8F9E-92C2E8E6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4</a:t>
            </a:fld>
            <a:endParaRPr lang="en-C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01D6F-AC01-18BA-8DFF-ABB57FBBEC08}"/>
              </a:ext>
            </a:extLst>
          </p:cNvPr>
          <p:cNvSpPr txBox="1"/>
          <p:nvPr/>
        </p:nvSpPr>
        <p:spPr>
          <a:xfrm>
            <a:off x="420413" y="2415318"/>
            <a:ext cx="4577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en" altLang="zh-CN" dirty="0" err="1"/>
              <a:t>omb</a:t>
            </a:r>
            <a:r>
              <a:rPr lang="en-US" altLang="zh-CN" dirty="0" err="1"/>
              <a:t>ine</a:t>
            </a:r>
            <a:r>
              <a:rPr lang="en" altLang="zh-CN" dirty="0"/>
              <a:t> graph paths with local neighborhood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</a:t>
            </a:r>
            <a:r>
              <a:rPr lang="en" altLang="zh-CN" dirty="0" err="1"/>
              <a:t>etter</a:t>
            </a:r>
            <a:r>
              <a:rPr lang="en" altLang="zh-CN" dirty="0"/>
              <a:t> learn long-distance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/>
              <a:t>avoiding the problem of over-smoothing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6C3A3D-19CC-625E-9517-F48EA3452CEB}"/>
              </a:ext>
            </a:extLst>
          </p:cNvPr>
          <p:cNvSpPr txBox="1"/>
          <p:nvPr/>
        </p:nvSpPr>
        <p:spPr>
          <a:xfrm>
            <a:off x="420413" y="3904246"/>
            <a:ext cx="4056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Transformer</a:t>
            </a:r>
            <a:r>
              <a:rPr lang="en-US" altLang="zh-CN" dirty="0"/>
              <a:t>-based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</a:t>
            </a:r>
            <a:r>
              <a:rPr lang="en" altLang="zh-CN" dirty="0"/>
              <a:t>elf</a:t>
            </a:r>
            <a:r>
              <a:rPr lang="en-US" altLang="zh-CN" dirty="0"/>
              <a:t>-</a:t>
            </a:r>
            <a:r>
              <a:rPr lang="en" altLang="zh-CN" dirty="0"/>
              <a:t>attention mechanism provides TKGE-PN a more powerful expressive capacity. 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938CAE-AA4E-0D58-6916-CA4D020847C4}"/>
              </a:ext>
            </a:extLst>
          </p:cNvPr>
          <p:cNvSpPr txBox="1"/>
          <p:nvPr/>
        </p:nvSpPr>
        <p:spPr>
          <a:xfrm>
            <a:off x="420413" y="1208415"/>
            <a:ext cx="11771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Transformer-based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knowledge graph embedding method that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combines </a:t>
            </a:r>
            <a:r>
              <a:rPr lang="en" altLang="zh-CN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graph paths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and </a:t>
            </a:r>
            <a:r>
              <a:rPr lang="en" altLang="zh-CN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local neighborhood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998637-8950-621E-C0A7-445997EE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643" y="2073871"/>
            <a:ext cx="7063354" cy="39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1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DCF-FFAC-7164-893F-2D6774C9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080" y="136525"/>
            <a:ext cx="12324080" cy="767760"/>
          </a:xfrm>
        </p:spPr>
        <p:txBody>
          <a:bodyPr>
            <a:normAutofit/>
          </a:bodyPr>
          <a:lstStyle/>
          <a:p>
            <a:r>
              <a:rPr lang="en" altLang="zh-CN" dirty="0"/>
              <a:t>Biased Random Walk Graph Path Sampling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6BF1-E2B9-E41A-8F9E-92C2E8E6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5</a:t>
            </a:fld>
            <a:endParaRPr lang="en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174968-BCE7-0EC8-CCD0-E2D5148C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10" y="987735"/>
            <a:ext cx="3797300" cy="215900"/>
          </a:xfrm>
          <a:prstGeom prst="rect">
            <a:avLst/>
          </a:prstGeom>
        </p:spPr>
      </p:pic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37496527-6986-DC64-7D43-F24B5CA2453A}"/>
              </a:ext>
            </a:extLst>
          </p:cNvPr>
          <p:cNvSpPr/>
          <p:nvPr/>
        </p:nvSpPr>
        <p:spPr>
          <a:xfrm>
            <a:off x="709151" y="1491920"/>
            <a:ext cx="10773698" cy="461910"/>
          </a:xfrm>
          <a:prstGeom prst="roundRect">
            <a:avLst/>
          </a:prstGeom>
          <a:solidFill>
            <a:srgbClr val="4769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r>
              <a:rPr lang="en" altLang="zh-CN" dirty="0" err="1"/>
              <a:t>mpossible</a:t>
            </a:r>
            <a:r>
              <a:rPr lang="en" altLang="zh-CN" dirty="0"/>
              <a:t> to traverse all graph paths within the graph</a:t>
            </a:r>
            <a:endParaRPr lang="en-CN"/>
          </a:p>
        </p:txBody>
      </p:sp>
      <p:sp>
        <p:nvSpPr>
          <p:cNvPr id="6" name="Round Same Side Corner Rectangle 10">
            <a:extLst>
              <a:ext uri="{FF2B5EF4-FFF2-40B4-BE49-F238E27FC236}">
                <a16:creationId xmlns:a16="http://schemas.microsoft.com/office/drawing/2014/main" id="{A68B25DC-C6B5-4B0E-7A83-2300CB5B3294}"/>
              </a:ext>
            </a:extLst>
          </p:cNvPr>
          <p:cNvSpPr/>
          <p:nvPr/>
        </p:nvSpPr>
        <p:spPr>
          <a:xfrm>
            <a:off x="913174" y="1137959"/>
            <a:ext cx="1626826" cy="353962"/>
          </a:xfrm>
          <a:prstGeom prst="round2SameRect">
            <a:avLst/>
          </a:prstGeom>
          <a:solidFill>
            <a:srgbClr val="008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</a:rPr>
              <a:t>Problem-1</a:t>
            </a:r>
            <a:endParaRPr lang="en-CN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0813B6C3-6001-4188-52A9-F3AFAF435111}"/>
              </a:ext>
            </a:extLst>
          </p:cNvPr>
          <p:cNvSpPr/>
          <p:nvPr/>
        </p:nvSpPr>
        <p:spPr>
          <a:xfrm>
            <a:off x="709151" y="3035317"/>
            <a:ext cx="10773698" cy="461910"/>
          </a:xfrm>
          <a:prstGeom prst="roundRect">
            <a:avLst/>
          </a:prstGeom>
          <a:solidFill>
            <a:srgbClr val="4769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r>
              <a:rPr lang="en" altLang="zh-CN" dirty="0" err="1"/>
              <a:t>ot</a:t>
            </a:r>
            <a:r>
              <a:rPr lang="en" altLang="zh-CN" dirty="0"/>
              <a:t> all paths contribute meaningfully to high-quality knowledge graph embeddings.</a:t>
            </a:r>
            <a:endParaRPr lang="en-CN"/>
          </a:p>
        </p:txBody>
      </p:sp>
      <p:sp>
        <p:nvSpPr>
          <p:cNvPr id="17" name="Round Same Side Corner Rectangle 10">
            <a:extLst>
              <a:ext uri="{FF2B5EF4-FFF2-40B4-BE49-F238E27FC236}">
                <a16:creationId xmlns:a16="http://schemas.microsoft.com/office/drawing/2014/main" id="{E0D721D7-EFA0-AF90-D5A5-F124F1E4C62C}"/>
              </a:ext>
            </a:extLst>
          </p:cNvPr>
          <p:cNvSpPr/>
          <p:nvPr/>
        </p:nvSpPr>
        <p:spPr>
          <a:xfrm>
            <a:off x="913174" y="2681356"/>
            <a:ext cx="1626826" cy="353962"/>
          </a:xfrm>
          <a:prstGeom prst="round2SameRect">
            <a:avLst/>
          </a:prstGeom>
          <a:solidFill>
            <a:srgbClr val="008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</a:rPr>
              <a:t>Problem-2</a:t>
            </a:r>
            <a:endParaRPr lang="en-CN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A126E3-848F-BE23-EF97-8012DBC05F59}"/>
              </a:ext>
            </a:extLst>
          </p:cNvPr>
          <p:cNvSpPr txBox="1"/>
          <p:nvPr/>
        </p:nvSpPr>
        <p:spPr>
          <a:xfrm>
            <a:off x="934972" y="2129633"/>
            <a:ext cx="10429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r>
              <a:rPr lang="en" altLang="zh-CN" dirty="0" err="1"/>
              <a:t>amples</a:t>
            </a:r>
            <a:r>
              <a:rPr lang="en" altLang="zh-CN" dirty="0"/>
              <a:t> a number of graph paths equal to the node degree of the central entity , rather than a fixed value.</a:t>
            </a:r>
            <a:endParaRPr lang="zh-CN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BB393D7-C476-C87E-F74B-6B92A99D2C19}"/>
              </a:ext>
            </a:extLst>
          </p:cNvPr>
          <p:cNvGrpSpPr/>
          <p:nvPr/>
        </p:nvGrpSpPr>
        <p:grpSpPr>
          <a:xfrm>
            <a:off x="2899244" y="4085209"/>
            <a:ext cx="5711356" cy="1455487"/>
            <a:chOff x="3011005" y="3833209"/>
            <a:chExt cx="5711356" cy="1455487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B9BB810-0DF7-21C6-2683-3F26005F0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7364" y="3833209"/>
              <a:ext cx="2752090" cy="704326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6CFA33E-8A19-2A69-B7F9-CD9C154D8FC0}"/>
                </a:ext>
              </a:extLst>
            </p:cNvPr>
            <p:cNvSpPr txBox="1"/>
            <p:nvPr/>
          </p:nvSpPr>
          <p:spPr>
            <a:xfrm>
              <a:off x="3011005" y="3983537"/>
              <a:ext cx="1294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Depth</a:t>
              </a:r>
              <a:r>
                <a:rPr lang="zh-CN" altLang="en-US" dirty="0"/>
                <a:t> </a:t>
              </a:r>
              <a:r>
                <a:rPr lang="en-US" altLang="zh-CN" dirty="0"/>
                <a:t>bias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6323BE-D716-B4C6-60B5-0A760BE63A93}"/>
                </a:ext>
              </a:extLst>
            </p:cNvPr>
            <p:cNvSpPr txBox="1"/>
            <p:nvPr/>
          </p:nvSpPr>
          <p:spPr>
            <a:xfrm>
              <a:off x="3011005" y="4750069"/>
              <a:ext cx="1294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Degree</a:t>
              </a:r>
              <a:r>
                <a:rPr lang="zh-CN" altLang="en-US" dirty="0"/>
                <a:t> </a:t>
              </a:r>
              <a:r>
                <a:rPr lang="en-US" altLang="zh-CN" dirty="0"/>
                <a:t>bias</a:t>
              </a:r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EC531B8-4C3F-4C68-3A00-A52AED64F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7061" y="4653696"/>
              <a:ext cx="4305300" cy="635000"/>
            </a:xfrm>
            <a:prstGeom prst="rect">
              <a:avLst/>
            </a:prstGeom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1B2C4CCD-1851-6902-0A8D-E28CC2D16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91" y="4085209"/>
            <a:ext cx="1831340" cy="140997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44BC6336-5768-220F-1CF9-63958B750C4C}"/>
              </a:ext>
            </a:extLst>
          </p:cNvPr>
          <p:cNvSpPr txBox="1"/>
          <p:nvPr/>
        </p:nvSpPr>
        <p:spPr>
          <a:xfrm>
            <a:off x="4547974" y="3559194"/>
            <a:ext cx="238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" altLang="zh-CN" dirty="0" err="1"/>
              <a:t>iased</a:t>
            </a:r>
            <a:r>
              <a:rPr lang="en" altLang="zh-CN" dirty="0"/>
              <a:t> random walks </a:t>
            </a:r>
            <a:endParaRPr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FE0E1FC8-8263-C829-D819-209191FE46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4308796"/>
            <a:ext cx="3200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DCF-FFAC-7164-893F-2D6774C9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080" y="136525"/>
            <a:ext cx="12324080" cy="767760"/>
          </a:xfrm>
        </p:spPr>
        <p:txBody>
          <a:bodyPr>
            <a:normAutofit/>
          </a:bodyPr>
          <a:lstStyle/>
          <a:p>
            <a:r>
              <a:rPr lang="en-US" altLang="zh-CN" dirty="0"/>
              <a:t>Path-Transformer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6BF1-E2B9-E41A-8F9E-92C2E8E6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6</a:t>
            </a:fld>
            <a:endParaRPr lang="en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5EFC28A-CC0B-7E26-7582-6E4F9DCEB240}"/>
              </a:ext>
            </a:extLst>
          </p:cNvPr>
          <p:cNvGrpSpPr/>
          <p:nvPr/>
        </p:nvGrpSpPr>
        <p:grpSpPr>
          <a:xfrm>
            <a:off x="5888824" y="1635922"/>
            <a:ext cx="5679439" cy="2848244"/>
            <a:chOff x="4450083" y="1796324"/>
            <a:chExt cx="5679439" cy="284824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BC4B7A3-5714-E309-9C3E-1A0B23AF2913}"/>
                </a:ext>
              </a:extLst>
            </p:cNvPr>
            <p:cNvGrpSpPr/>
            <p:nvPr/>
          </p:nvGrpSpPr>
          <p:grpSpPr>
            <a:xfrm>
              <a:off x="4450083" y="1796324"/>
              <a:ext cx="5679439" cy="2848244"/>
              <a:chOff x="3444243" y="1085124"/>
              <a:chExt cx="5679439" cy="2848244"/>
            </a:xfrm>
          </p:grpSpPr>
          <p:sp>
            <p:nvSpPr>
              <p:cNvPr id="5" name="矩形: 圆角 218">
                <a:extLst>
                  <a:ext uri="{FF2B5EF4-FFF2-40B4-BE49-F238E27FC236}">
                    <a16:creationId xmlns:a16="http://schemas.microsoft.com/office/drawing/2014/main" id="{1ACB18EF-270D-52D0-EAAA-529F706AF599}"/>
                  </a:ext>
                </a:extLst>
              </p:cNvPr>
              <p:cNvSpPr/>
              <p:nvPr/>
            </p:nvSpPr>
            <p:spPr>
              <a:xfrm rot="16200000">
                <a:off x="5991339" y="11999"/>
                <a:ext cx="585247" cy="567943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Path-Transformer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: 圆角 218">
                <a:extLst>
                  <a:ext uri="{FF2B5EF4-FFF2-40B4-BE49-F238E27FC236}">
                    <a16:creationId xmlns:a16="http://schemas.microsoft.com/office/drawing/2014/main" id="{C17A2C7F-63A6-C1AB-82BB-FAFE9DED36E9}"/>
                  </a:ext>
                </a:extLst>
              </p:cNvPr>
              <p:cNvSpPr/>
              <p:nvPr/>
            </p:nvSpPr>
            <p:spPr>
              <a:xfrm rot="16200000">
                <a:off x="3601198" y="3308005"/>
                <a:ext cx="468408" cy="78231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CLS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218">
                <a:extLst>
                  <a:ext uri="{FF2B5EF4-FFF2-40B4-BE49-F238E27FC236}">
                    <a16:creationId xmlns:a16="http://schemas.microsoft.com/office/drawing/2014/main" id="{3CD26833-33B7-34EC-6488-73E1EFC065A7}"/>
                  </a:ext>
                </a:extLst>
              </p:cNvPr>
              <p:cNvSpPr/>
              <p:nvPr/>
            </p:nvSpPr>
            <p:spPr>
              <a:xfrm rot="16200000">
                <a:off x="4580622" y="3308005"/>
                <a:ext cx="468408" cy="78231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: 圆角 218">
                <a:extLst>
                  <a:ext uri="{FF2B5EF4-FFF2-40B4-BE49-F238E27FC236}">
                    <a16:creationId xmlns:a16="http://schemas.microsoft.com/office/drawing/2014/main" id="{FA531599-F470-077C-C482-05A21DF93B63}"/>
                  </a:ext>
                </a:extLst>
              </p:cNvPr>
              <p:cNvSpPr/>
              <p:nvPr/>
            </p:nvSpPr>
            <p:spPr>
              <a:xfrm rot="16200000">
                <a:off x="5560046" y="3308004"/>
                <a:ext cx="468408" cy="78231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矩形: 圆角 218">
                <a:extLst>
                  <a:ext uri="{FF2B5EF4-FFF2-40B4-BE49-F238E27FC236}">
                    <a16:creationId xmlns:a16="http://schemas.microsoft.com/office/drawing/2014/main" id="{0A21C63A-914D-B075-F892-A294DA929558}"/>
                  </a:ext>
                </a:extLst>
              </p:cNvPr>
              <p:cNvSpPr/>
              <p:nvPr/>
            </p:nvSpPr>
            <p:spPr>
              <a:xfrm rot="16200000">
                <a:off x="6539470" y="3308002"/>
                <a:ext cx="468408" cy="78231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[mask]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圆角 218">
                <a:extLst>
                  <a:ext uri="{FF2B5EF4-FFF2-40B4-BE49-F238E27FC236}">
                    <a16:creationId xmlns:a16="http://schemas.microsoft.com/office/drawing/2014/main" id="{910E17DD-C53B-5E44-652B-CD1E50F654DB}"/>
                  </a:ext>
                </a:extLst>
              </p:cNvPr>
              <p:cNvSpPr/>
              <p:nvPr/>
            </p:nvSpPr>
            <p:spPr>
              <a:xfrm rot="16200000">
                <a:off x="7518894" y="3308001"/>
                <a:ext cx="468408" cy="78231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: 圆角 218">
                <a:extLst>
                  <a:ext uri="{FF2B5EF4-FFF2-40B4-BE49-F238E27FC236}">
                    <a16:creationId xmlns:a16="http://schemas.microsoft.com/office/drawing/2014/main" id="{A27A017F-3DE6-24E7-3CB7-60DC6A476CA3}"/>
                  </a:ext>
                </a:extLst>
              </p:cNvPr>
              <p:cNvSpPr/>
              <p:nvPr/>
            </p:nvSpPr>
            <p:spPr>
              <a:xfrm rot="16200000">
                <a:off x="8498319" y="3308000"/>
                <a:ext cx="468408" cy="78231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BB089E8C-328E-3CC4-EC74-1A258145B1C4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H="1" flipV="1">
                <a:off x="3835402" y="3144342"/>
                <a:ext cx="1" cy="320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2A5940A2-A16E-79CE-3101-C025D8E7B7EC}"/>
                  </a:ext>
                </a:extLst>
              </p:cNvPr>
              <p:cNvCxnSpPr/>
              <p:nvPr/>
            </p:nvCxnSpPr>
            <p:spPr>
              <a:xfrm flipH="1" flipV="1">
                <a:off x="4814824" y="3144336"/>
                <a:ext cx="1" cy="320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2946A896-98AE-DB16-3F7C-AD1116A5F4DF}"/>
                  </a:ext>
                </a:extLst>
              </p:cNvPr>
              <p:cNvCxnSpPr/>
              <p:nvPr/>
            </p:nvCxnSpPr>
            <p:spPr>
              <a:xfrm flipH="1" flipV="1">
                <a:off x="5794246" y="3135795"/>
                <a:ext cx="1" cy="320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箭头连接符 19">
                <a:extLst>
                  <a:ext uri="{FF2B5EF4-FFF2-40B4-BE49-F238E27FC236}">
                    <a16:creationId xmlns:a16="http://schemas.microsoft.com/office/drawing/2014/main" id="{25D68C38-0050-DC4C-12B5-DC09FC6960A1}"/>
                  </a:ext>
                </a:extLst>
              </p:cNvPr>
              <p:cNvCxnSpPr/>
              <p:nvPr/>
            </p:nvCxnSpPr>
            <p:spPr>
              <a:xfrm flipH="1" flipV="1">
                <a:off x="6781792" y="3155862"/>
                <a:ext cx="1" cy="320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26A58567-D9B0-31B9-78FD-560F7C77761F}"/>
                  </a:ext>
                </a:extLst>
              </p:cNvPr>
              <p:cNvCxnSpPr/>
              <p:nvPr/>
            </p:nvCxnSpPr>
            <p:spPr>
              <a:xfrm flipH="1" flipV="1">
                <a:off x="7744456" y="3128620"/>
                <a:ext cx="1" cy="320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箭头连接符 26">
                <a:extLst>
                  <a:ext uri="{FF2B5EF4-FFF2-40B4-BE49-F238E27FC236}">
                    <a16:creationId xmlns:a16="http://schemas.microsoft.com/office/drawing/2014/main" id="{F787E80F-EEF9-07AF-5E14-4C35E95C50AB}"/>
                  </a:ext>
                </a:extLst>
              </p:cNvPr>
              <p:cNvCxnSpPr/>
              <p:nvPr/>
            </p:nvCxnSpPr>
            <p:spPr>
              <a:xfrm flipH="1" flipV="1">
                <a:off x="8748760" y="3157481"/>
                <a:ext cx="1" cy="320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: 圆角 218">
                <a:extLst>
                  <a:ext uri="{FF2B5EF4-FFF2-40B4-BE49-F238E27FC236}">
                    <a16:creationId xmlns:a16="http://schemas.microsoft.com/office/drawing/2014/main" id="{AF54431B-1D45-5DC9-34DE-42142D9D2FBF}"/>
                  </a:ext>
                </a:extLst>
              </p:cNvPr>
              <p:cNvSpPr/>
              <p:nvPr/>
            </p:nvSpPr>
            <p:spPr>
              <a:xfrm rot="16200000">
                <a:off x="3601198" y="1596045"/>
                <a:ext cx="468408" cy="78231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18">
                <a:extLst>
                  <a:ext uri="{FF2B5EF4-FFF2-40B4-BE49-F238E27FC236}">
                    <a16:creationId xmlns:a16="http://schemas.microsoft.com/office/drawing/2014/main" id="{288ECF27-9DD6-A66A-7564-629B27FF297B}"/>
                  </a:ext>
                </a:extLst>
              </p:cNvPr>
              <p:cNvSpPr/>
              <p:nvPr/>
            </p:nvSpPr>
            <p:spPr>
              <a:xfrm rot="16200000">
                <a:off x="6539471" y="1596044"/>
                <a:ext cx="468408" cy="78231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MERP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: 圆角 218">
                <a:extLst>
                  <a:ext uri="{FF2B5EF4-FFF2-40B4-BE49-F238E27FC236}">
                    <a16:creationId xmlns:a16="http://schemas.microsoft.com/office/drawing/2014/main" id="{88F772A6-0A0D-B771-D854-F23441771117}"/>
                  </a:ext>
                </a:extLst>
              </p:cNvPr>
              <p:cNvSpPr/>
              <p:nvPr/>
            </p:nvSpPr>
            <p:spPr>
              <a:xfrm rot="16200000">
                <a:off x="7518895" y="1593941"/>
                <a:ext cx="468408" cy="78231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圆角矩形 30">
                <a:extLst>
                  <a:ext uri="{FF2B5EF4-FFF2-40B4-BE49-F238E27FC236}">
                    <a16:creationId xmlns:a16="http://schemas.microsoft.com/office/drawing/2014/main" id="{47080B89-075B-68D5-6077-D5917A82EC47}"/>
                  </a:ext>
                </a:extLst>
              </p:cNvPr>
              <p:cNvSpPr/>
              <p:nvPr/>
            </p:nvSpPr>
            <p:spPr>
              <a:xfrm>
                <a:off x="4917034" y="1085124"/>
                <a:ext cx="4047640" cy="1259840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3F4DCC47-BACE-5417-2E28-65933E8C0155}"/>
                  </a:ext>
                </a:extLst>
              </p:cNvPr>
              <p:cNvCxnSpPr/>
              <p:nvPr/>
            </p:nvCxnSpPr>
            <p:spPr>
              <a:xfrm flipH="1" flipV="1">
                <a:off x="3835402" y="2228551"/>
                <a:ext cx="1" cy="320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箭头连接符 32">
                <a:extLst>
                  <a:ext uri="{FF2B5EF4-FFF2-40B4-BE49-F238E27FC236}">
                    <a16:creationId xmlns:a16="http://schemas.microsoft.com/office/drawing/2014/main" id="{C47016FD-A1BF-1931-54A2-7DCE7C4E3615}"/>
                  </a:ext>
                </a:extLst>
              </p:cNvPr>
              <p:cNvCxnSpPr/>
              <p:nvPr/>
            </p:nvCxnSpPr>
            <p:spPr>
              <a:xfrm flipH="1" flipV="1">
                <a:off x="6781792" y="2218626"/>
                <a:ext cx="1" cy="320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7BC60A5-C84D-5409-D08F-E6DBDC947A00}"/>
                  </a:ext>
                </a:extLst>
              </p:cNvPr>
              <p:cNvSpPr txBox="1"/>
              <p:nvPr/>
            </p:nvSpPr>
            <p:spPr>
              <a:xfrm>
                <a:off x="5054602" y="1128989"/>
                <a:ext cx="40081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dirty="0"/>
                  <a:t>Masked Entity and Relation Prediction</a:t>
                </a:r>
                <a:endParaRPr lang="zh-CN" altLang="en-US" dirty="0"/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B5CAE1B-AB1E-14D7-AE55-88D3F5A1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587" y="2403311"/>
              <a:ext cx="515879" cy="534986"/>
            </a:xfrm>
            <a:prstGeom prst="rect">
              <a:avLst/>
            </a:prstGeom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A63B53A9-F46C-DD02-D57E-C4CC36E9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138"/>
            <a:ext cx="2540000" cy="31242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EAD595DD-5B35-4926-DB92-24F4D5A77AD3}"/>
              </a:ext>
            </a:extLst>
          </p:cNvPr>
          <p:cNvSpPr txBox="1"/>
          <p:nvPr/>
        </p:nvSpPr>
        <p:spPr>
          <a:xfrm>
            <a:off x="736605" y="821330"/>
            <a:ext cx="5400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en" altLang="zh-CN" dirty="0"/>
              <a:t>.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7B444E7-6A6B-7E80-EB4F-1E98A4F03313}"/>
              </a:ext>
            </a:extLst>
          </p:cNvPr>
          <p:cNvSpPr txBox="1"/>
          <p:nvPr/>
        </p:nvSpPr>
        <p:spPr>
          <a:xfrm>
            <a:off x="5888824" y="5048249"/>
            <a:ext cx="546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</a:t>
            </a:r>
            <a:r>
              <a:rPr lang="en" altLang="zh-CN" dirty="0" err="1"/>
              <a:t>nhance</a:t>
            </a:r>
            <a:r>
              <a:rPr lang="en" altLang="zh-CN" dirty="0"/>
              <a:t> the Path</a:t>
            </a:r>
            <a:r>
              <a:rPr lang="en-US" altLang="zh-CN" dirty="0"/>
              <a:t>-</a:t>
            </a:r>
            <a:r>
              <a:rPr lang="en" altLang="zh-CN" dirty="0"/>
              <a:t>Transformer’s ability </a:t>
            </a:r>
          </a:p>
          <a:p>
            <a:r>
              <a:rPr lang="en" altLang="zh-CN" dirty="0"/>
              <a:t>to extract information from path contexts.</a:t>
            </a:r>
            <a:endParaRPr lang="zh-CN" altLang="en-US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4501CE6-34FE-EC15-B65F-B4522B5FD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314" y="1901799"/>
            <a:ext cx="3028561" cy="3124200"/>
          </a:xfrm>
          <a:prstGeom prst="rect">
            <a:avLst/>
          </a:prstGeom>
        </p:spPr>
      </p:pic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D8953ED5-A0DE-F86F-686D-E412C681E473}"/>
              </a:ext>
            </a:extLst>
          </p:cNvPr>
          <p:cNvCxnSpPr/>
          <p:nvPr/>
        </p:nvCxnSpPr>
        <p:spPr>
          <a:xfrm flipH="1">
            <a:off x="8056880" y="2543899"/>
            <a:ext cx="566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梯形 56">
            <a:extLst>
              <a:ext uri="{FF2B5EF4-FFF2-40B4-BE49-F238E27FC236}">
                <a16:creationId xmlns:a16="http://schemas.microsoft.com/office/drawing/2014/main" id="{A2C2AA1A-272F-CBF0-1C34-CD6F0F967A24}"/>
              </a:ext>
            </a:extLst>
          </p:cNvPr>
          <p:cNvSpPr/>
          <p:nvPr/>
        </p:nvSpPr>
        <p:spPr>
          <a:xfrm rot="5400000">
            <a:off x="4325428" y="3140541"/>
            <a:ext cx="2081863" cy="491443"/>
          </a:xfrm>
          <a:prstGeom prst="trapezoid">
            <a:avLst>
              <a:gd name="adj" fmla="val 15514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梯形 57">
            <a:extLst>
              <a:ext uri="{FF2B5EF4-FFF2-40B4-BE49-F238E27FC236}">
                <a16:creationId xmlns:a16="http://schemas.microsoft.com/office/drawing/2014/main" id="{964C01EE-0837-1F48-A3D6-FE3E9EEA7DC2}"/>
              </a:ext>
            </a:extLst>
          </p:cNvPr>
          <p:cNvSpPr/>
          <p:nvPr/>
        </p:nvSpPr>
        <p:spPr>
          <a:xfrm rot="5400000">
            <a:off x="1296683" y="3201516"/>
            <a:ext cx="2081863" cy="491443"/>
          </a:xfrm>
          <a:prstGeom prst="trapezoid">
            <a:avLst>
              <a:gd name="adj" fmla="val 15514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71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DCF-FFAC-7164-893F-2D6774C9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080" y="136525"/>
            <a:ext cx="12324080" cy="767760"/>
          </a:xfrm>
        </p:spPr>
        <p:txBody>
          <a:bodyPr>
            <a:normAutofit/>
          </a:bodyPr>
          <a:lstStyle/>
          <a:p>
            <a:r>
              <a:rPr lang="en-US" altLang="zh-CN" dirty="0"/>
              <a:t>Neighbor-Transformer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C6BF1-E2B9-E41A-8F9E-92C2E8E6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7</a:t>
            </a:fld>
            <a:endParaRPr lang="en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37CD5B-92EE-47EF-76F5-B1ECC914A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5"/>
          <a:stretch/>
        </p:blipFill>
        <p:spPr>
          <a:xfrm>
            <a:off x="-57" y="2113482"/>
            <a:ext cx="5420085" cy="394573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3B39701-0DD3-C5EC-9BF8-B58341020FCD}"/>
              </a:ext>
            </a:extLst>
          </p:cNvPr>
          <p:cNvSpPr/>
          <p:nvPr/>
        </p:nvSpPr>
        <p:spPr>
          <a:xfrm>
            <a:off x="2570921" y="1508883"/>
            <a:ext cx="3207026" cy="4711066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1958B6-33C8-F167-05ED-FEC6DB49BF7A}"/>
              </a:ext>
            </a:extLst>
          </p:cNvPr>
          <p:cNvSpPr txBox="1"/>
          <p:nvPr/>
        </p:nvSpPr>
        <p:spPr>
          <a:xfrm>
            <a:off x="6974605" y="3448956"/>
            <a:ext cx="39689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060607"/>
                </a:solidFill>
                <a:latin typeface="Helvetica" pitchFamily="2" charset="0"/>
              </a:rPr>
              <a:t>M</a:t>
            </a:r>
            <a:r>
              <a:rPr lang="en" altLang="zh-CN" sz="1600" b="0" i="0" dirty="0">
                <a:solidFill>
                  <a:srgbClr val="060607"/>
                </a:solidFill>
                <a:effectLst/>
                <a:latin typeface="Helvetica" pitchFamily="2" charset="0"/>
              </a:rPr>
              <a:t>odel completes the learning of local neighborhood information while aggregating path information</a:t>
            </a:r>
            <a:endParaRPr lang="zh-CN" altLang="en-US" sz="1600" dirty="0">
              <a:latin typeface="Helvetica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B27BD2-D682-BBEE-2DD0-2E951F2AEF96}"/>
              </a:ext>
            </a:extLst>
          </p:cNvPr>
          <p:cNvSpPr txBox="1"/>
          <p:nvPr/>
        </p:nvSpPr>
        <p:spPr>
          <a:xfrm>
            <a:off x="7223650" y="2171651"/>
            <a:ext cx="34708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elvetica" pitchFamily="2" charset="0"/>
              </a:rPr>
              <a:t>G</a:t>
            </a:r>
            <a:r>
              <a:rPr lang="en" altLang="zh-CN" sz="1600" dirty="0" err="1">
                <a:latin typeface="Helvetica" pitchFamily="2" charset="0"/>
              </a:rPr>
              <a:t>raph</a:t>
            </a:r>
            <a:r>
              <a:rPr lang="en" altLang="zh-CN" sz="1600" dirty="0">
                <a:latin typeface="Helvetica" pitchFamily="2" charset="0"/>
              </a:rPr>
              <a:t> paths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" altLang="zh-CN" sz="1600" dirty="0">
                <a:latin typeface="Helvetica" pitchFamily="2" charset="0"/>
              </a:rPr>
              <a:t>cover the first-order neighborhood of the central entity</a:t>
            </a:r>
            <a:endParaRPr lang="zh-CN" altLang="en-US" sz="1600" dirty="0">
              <a:latin typeface="Helvetica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BF9E89-E180-788B-4517-1481808C1664}"/>
              </a:ext>
            </a:extLst>
          </p:cNvPr>
          <p:cNvSpPr txBox="1"/>
          <p:nvPr/>
        </p:nvSpPr>
        <p:spPr>
          <a:xfrm>
            <a:off x="2133862" y="1139551"/>
            <a:ext cx="7792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</a:t>
            </a:r>
            <a:r>
              <a:rPr lang="en" altLang="zh-CN" dirty="0" err="1"/>
              <a:t>ombine</a:t>
            </a:r>
            <a:r>
              <a:rPr lang="en" altLang="zh-CN" dirty="0"/>
              <a:t> both local neighborhood information and graph path information </a:t>
            </a:r>
            <a:endParaRPr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5151478-B71A-656F-3302-98627FEE4D84}"/>
              </a:ext>
            </a:extLst>
          </p:cNvPr>
          <p:cNvCxnSpPr>
            <a:stCxn id="23" idx="2"/>
            <a:endCxn id="17" idx="0"/>
          </p:cNvCxnSpPr>
          <p:nvPr/>
        </p:nvCxnSpPr>
        <p:spPr>
          <a:xfrm flipH="1">
            <a:off x="8959077" y="3002648"/>
            <a:ext cx="1" cy="446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DE5B4F79-8B59-C8F0-FCDB-9B30D2516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586" y="4621845"/>
            <a:ext cx="3606800" cy="457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CDE8880-7E53-717F-A486-20CC9C70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836" y="5203949"/>
            <a:ext cx="2400300" cy="1016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1D332822-BFD4-DB89-BA27-66DA1CF08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561" y="1677732"/>
            <a:ext cx="584200" cy="368300"/>
          </a:xfrm>
          <a:prstGeom prst="rect">
            <a:avLst/>
          </a:prstGeom>
        </p:spPr>
      </p:pic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708A3D9-A357-0E26-4AB5-C714EB3ABEED}"/>
              </a:ext>
            </a:extLst>
          </p:cNvPr>
          <p:cNvCxnSpPr>
            <a:cxnSpLocks/>
          </p:cNvCxnSpPr>
          <p:nvPr/>
        </p:nvCxnSpPr>
        <p:spPr>
          <a:xfrm>
            <a:off x="2903661" y="2012084"/>
            <a:ext cx="0" cy="28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BD9256F8-6BE1-5270-1509-E9F78330DBFF}"/>
              </a:ext>
            </a:extLst>
          </p:cNvPr>
          <p:cNvCxnSpPr>
            <a:cxnSpLocks/>
          </p:cNvCxnSpPr>
          <p:nvPr/>
        </p:nvCxnSpPr>
        <p:spPr>
          <a:xfrm>
            <a:off x="5098221" y="4158437"/>
            <a:ext cx="0" cy="28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46F2E411-C9B1-03BA-DBDD-E5C8009DC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971" y="4444045"/>
            <a:ext cx="444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653C62E-C3A5-D821-A09E-74EBF295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9327"/>
            <a:ext cx="10028469" cy="4818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47BDE-0DB3-6868-BEA8-0CEB763E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886D9-1D48-88DB-D78A-B86A7407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9017"/>
            <a:ext cx="10515600" cy="920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Results: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61CD4-73BA-58F3-E7FE-4F604BBC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8</a:t>
            </a:fld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54A4F9-6C01-3009-C73A-88670D52C41E}"/>
              </a:ext>
            </a:extLst>
          </p:cNvPr>
          <p:cNvSpPr/>
          <p:nvPr/>
        </p:nvSpPr>
        <p:spPr>
          <a:xfrm>
            <a:off x="985520" y="5538673"/>
            <a:ext cx="9474200" cy="3785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355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CE1C-9E69-3400-E192-6EE7A966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9406"/>
            <a:ext cx="10515600" cy="7677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B55CE-F9F2-2736-802E-AE99F2D9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C9A7-3197-3643-9634-DE32A04B23B5}" type="slidenum">
              <a:rPr lang="en-CN" smtClean="0"/>
              <a:pPr/>
              <a:t>9</a:t>
            </a:fld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B416B-8997-0EC5-7EEE-E3E8DC9D4DEC}"/>
              </a:ext>
            </a:extLst>
          </p:cNvPr>
          <p:cNvSpPr txBox="1"/>
          <p:nvPr/>
        </p:nvSpPr>
        <p:spPr>
          <a:xfrm>
            <a:off x="2199641" y="4895850"/>
            <a:ext cx="905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</a:t>
            </a:r>
            <a:r>
              <a:rPr lang="en" altLang="zh-CN" dirty="0" err="1"/>
              <a:t>erformance</a:t>
            </a:r>
            <a:r>
              <a:rPr lang="en" altLang="zh-CN" dirty="0"/>
              <a:t> generally shows a trend of first increasing and then decreasing.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60607"/>
                </a:solidFill>
                <a:latin typeface="-apple-system"/>
              </a:rPr>
              <a:t>P</a:t>
            </a:r>
            <a:r>
              <a:rPr lang="en" altLang="zh-CN" b="0" i="0" dirty="0">
                <a:solidFill>
                  <a:srgbClr val="060607"/>
                </a:solidFill>
                <a:effectLst/>
                <a:latin typeface="-apple-system"/>
              </a:rPr>
              <a:t>erformance discrepancy of the model on the two datasets is due to the varying sparsity levels of the datasets</a:t>
            </a:r>
            <a:endParaRPr lang="en-CN" dirty="0">
              <a:latin typeface="Helvetica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79FFB1-F1D7-537A-5C6E-916BCDCC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82" y="1666240"/>
            <a:ext cx="6824836" cy="32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17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2860</TotalTime>
  <Words>697</Words>
  <Application>Microsoft Macintosh PowerPoint</Application>
  <PresentationFormat>宽屏</PresentationFormat>
  <Paragraphs>93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Office Theme</vt:lpstr>
      <vt:lpstr>A Transformer-based Knowledge Graph Embedding Model Combining Graph Paths and Local Neighborhood</vt:lpstr>
      <vt:lpstr>Introduction</vt:lpstr>
      <vt:lpstr>Existing KGE models</vt:lpstr>
      <vt:lpstr>Our Solution: TKGE-PN</vt:lpstr>
      <vt:lpstr>Biased Random Walk Graph Path Sampling</vt:lpstr>
      <vt:lpstr>Path-Transformer</vt:lpstr>
      <vt:lpstr>Neighbor-Transformer</vt:lpstr>
      <vt:lpstr>Experimental Results</vt:lpstr>
      <vt:lpstr>Link Predictions Results Under different Sample Length</vt:lpstr>
      <vt:lpstr>Ablation Study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xiyang</dc:creator>
  <cp:lastModifiedBy>Sunrisea</cp:lastModifiedBy>
  <cp:revision>594</cp:revision>
  <dcterms:created xsi:type="dcterms:W3CDTF">2022-10-10T13:10:00Z</dcterms:created>
  <dcterms:modified xsi:type="dcterms:W3CDTF">2024-04-23T07:35:23Z</dcterms:modified>
</cp:coreProperties>
</file>